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cade Gamer" charset="1" panose="00000000000000000000"/>
      <p:regular r:id="rId15"/>
    </p:embeddedFont>
    <p:embeddedFont>
      <p:font typeface="Inter 1" charset="1" panose="02000503000000020004"/>
      <p:regular r:id="rId16"/>
    </p:embeddedFont>
    <p:embeddedFont>
      <p:font typeface="Anton" charset="1" panose="00000500000000000000"/>
      <p:regular r:id="rId17"/>
    </p:embeddedFont>
    <p:embeddedFont>
      <p:font typeface="Inter 2 Medium" charset="1" panose="02000503000000020004"/>
      <p:regular r:id="rId18"/>
    </p:embeddedFont>
    <p:embeddedFont>
      <p:font typeface="Anonymous Pro Bold" charset="1" panose="02060809030202000504"/>
      <p:regular r:id="rId19"/>
    </p:embeddedFont>
    <p:embeddedFont>
      <p:font typeface="Cousine Bold" charset="1" panose="02070709020205020404"/>
      <p:regular r:id="rId20"/>
    </p:embeddedFont>
    <p:embeddedFont>
      <p:font typeface="Josefin Sans Bold" charset="1" panose="00000800000000000000"/>
      <p:regular r:id="rId21"/>
    </p:embeddedFont>
    <p:embeddedFont>
      <p:font typeface="Josefin Sans" charset="1" panose="00000500000000000000"/>
      <p:regular r:id="rId22"/>
    </p:embeddedFont>
    <p:embeddedFont>
      <p:font typeface="Arimo" charset="1" panose="020B0604020202020204"/>
      <p:regular r:id="rId23"/>
    </p:embeddedFont>
    <p:embeddedFont>
      <p:font typeface="Josefin Sans Semi-Bold" charset="1" panose="000007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1.png" Type="http://schemas.openxmlformats.org/officeDocument/2006/relationships/image"/><Relationship Id="rId17" Target="../media/image22.svg" Type="http://schemas.openxmlformats.org/officeDocument/2006/relationships/image"/><Relationship Id="rId18" Target="../media/image23.png" Type="http://schemas.openxmlformats.org/officeDocument/2006/relationships/image"/><Relationship Id="rId19" Target="../media/image24.svg" Type="http://schemas.openxmlformats.org/officeDocument/2006/relationships/image"/><Relationship Id="rId2" Target="../media/image7.png" Type="http://schemas.openxmlformats.org/officeDocument/2006/relationships/image"/><Relationship Id="rId20" Target="../media/image3.png" Type="http://schemas.openxmlformats.org/officeDocument/2006/relationships/image"/><Relationship Id="rId21" Target="../media/image4.svg" Type="http://schemas.openxmlformats.org/officeDocument/2006/relationships/image"/><Relationship Id="rId22" Target="../media/image5.png" Type="http://schemas.openxmlformats.org/officeDocument/2006/relationships/image"/><Relationship Id="rId23" Target="../media/image6.sv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33.png" Type="http://schemas.openxmlformats.org/officeDocument/2006/relationships/image"/><Relationship Id="rId15" Target="../media/image34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44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6478940" cy="8229600"/>
          </a:xfrm>
          <a:custGeom>
            <a:avLst/>
            <a:gdLst/>
            <a:ahLst/>
            <a:cxnLst/>
            <a:rect r="r" b="b" t="t" l="l"/>
            <a:pathLst>
              <a:path h="8229600" w="6478940">
                <a:moveTo>
                  <a:pt x="0" y="0"/>
                </a:moveTo>
                <a:lnTo>
                  <a:pt x="6478940" y="0"/>
                </a:lnTo>
                <a:lnTo>
                  <a:pt x="64789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78324">
            <a:off x="544006" y="8604913"/>
            <a:ext cx="969389" cy="1306774"/>
          </a:xfrm>
          <a:custGeom>
            <a:avLst/>
            <a:gdLst/>
            <a:ahLst/>
            <a:cxnLst/>
            <a:rect r="r" b="b" t="t" l="l"/>
            <a:pathLst>
              <a:path h="1306774" w="969389">
                <a:moveTo>
                  <a:pt x="0" y="0"/>
                </a:moveTo>
                <a:lnTo>
                  <a:pt x="969388" y="0"/>
                </a:lnTo>
                <a:lnTo>
                  <a:pt x="969388" y="1306774"/>
                </a:lnTo>
                <a:lnTo>
                  <a:pt x="0" y="1306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78910" y="399970"/>
            <a:ext cx="1257460" cy="1257460"/>
          </a:xfrm>
          <a:custGeom>
            <a:avLst/>
            <a:gdLst/>
            <a:ahLst/>
            <a:cxnLst/>
            <a:rect r="r" b="b" t="t" l="l"/>
            <a:pathLst>
              <a:path h="1257460" w="1257460">
                <a:moveTo>
                  <a:pt x="0" y="0"/>
                </a:moveTo>
                <a:lnTo>
                  <a:pt x="1257459" y="0"/>
                </a:lnTo>
                <a:lnTo>
                  <a:pt x="1257459" y="1257460"/>
                </a:lnTo>
                <a:lnTo>
                  <a:pt x="0" y="1257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4000" y="2309832"/>
            <a:ext cx="847494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1"/>
              </a:lnSpc>
            </a:pPr>
            <a:r>
              <a:rPr lang="en-US" sz="350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CPU SCHEDULING SIMULATOR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94566" y="2843232"/>
            <a:ext cx="437381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1"/>
              </a:lnSpc>
            </a:pPr>
            <a:r>
              <a:rPr lang="en-US" sz="350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PRESENTATION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77490" y="8686800"/>
            <a:ext cx="278181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1"/>
              </a:lnSpc>
            </a:pPr>
            <a:r>
              <a:rPr lang="en-US" sz="350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GROUP 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4419600"/>
            <a:ext cx="8474943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1"/>
              </a:lnSpc>
            </a:pPr>
            <a:r>
              <a:rPr lang="en-US" sz="2400">
                <a:solidFill>
                  <a:srgbClr val="000000"/>
                </a:solidFill>
                <a:latin typeface="Inter 1"/>
                <a:ea typeface="Inter 1"/>
                <a:cs typeface="Inter 1"/>
                <a:sym typeface="Inter 1"/>
              </a:rPr>
              <a:t>Welcome! This presentation demonstrates how CPU scheduling and virtual memory management algorithms work through simulation, helping visualize core operating system concepts and performance behavior.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61106" y="1028700"/>
            <a:ext cx="4164538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MEMBERS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295750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11322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26894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61106" y="2590110"/>
            <a:ext cx="6461430" cy="532406"/>
            <a:chOff x="0" y="0"/>
            <a:chExt cx="8615240" cy="7098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9875" cy="709875"/>
            </a:xfrm>
            <a:custGeom>
              <a:avLst/>
              <a:gdLst/>
              <a:ahLst/>
              <a:cxnLst/>
              <a:rect r="r" b="b" t="t" l="l"/>
              <a:pathLst>
                <a:path h="709875" w="709875">
                  <a:moveTo>
                    <a:pt x="0" y="0"/>
                  </a:moveTo>
                  <a:lnTo>
                    <a:pt x="709875" y="0"/>
                  </a:lnTo>
                  <a:lnTo>
                    <a:pt x="709875" y="709875"/>
                  </a:lnTo>
                  <a:lnTo>
                    <a:pt x="0" y="709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265890" y="95222"/>
              <a:ext cx="7349350" cy="537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Inter 2 Medium"/>
                  <a:ea typeface="Inter 2 Medium"/>
                  <a:cs typeface="Inter 2 Medium"/>
                  <a:sym typeface="Inter 2 Medium"/>
                </a:rPr>
                <a:t>Thái Tuấn (Leader)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61106" y="3465416"/>
            <a:ext cx="6461430" cy="532406"/>
            <a:chOff x="0" y="0"/>
            <a:chExt cx="8615240" cy="7098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9875" cy="709875"/>
            </a:xfrm>
            <a:custGeom>
              <a:avLst/>
              <a:gdLst/>
              <a:ahLst/>
              <a:cxnLst/>
              <a:rect r="r" b="b" t="t" l="l"/>
              <a:pathLst>
                <a:path h="709875" w="709875">
                  <a:moveTo>
                    <a:pt x="0" y="0"/>
                  </a:moveTo>
                  <a:lnTo>
                    <a:pt x="709875" y="0"/>
                  </a:lnTo>
                  <a:lnTo>
                    <a:pt x="709875" y="709875"/>
                  </a:lnTo>
                  <a:lnTo>
                    <a:pt x="0" y="709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265890" y="95222"/>
              <a:ext cx="7349350" cy="537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Inter 2 Medium"/>
                  <a:ea typeface="Inter 2 Medium"/>
                  <a:cs typeface="Inter 2 Medium"/>
                  <a:sym typeface="Inter 2 Medium"/>
                </a:rPr>
                <a:t>Xuân Hùng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61106" y="4340722"/>
            <a:ext cx="6461430" cy="532406"/>
            <a:chOff x="0" y="0"/>
            <a:chExt cx="8615240" cy="7098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9875" cy="709875"/>
            </a:xfrm>
            <a:custGeom>
              <a:avLst/>
              <a:gdLst/>
              <a:ahLst/>
              <a:cxnLst/>
              <a:rect r="r" b="b" t="t" l="l"/>
              <a:pathLst>
                <a:path h="709875" w="709875">
                  <a:moveTo>
                    <a:pt x="0" y="0"/>
                  </a:moveTo>
                  <a:lnTo>
                    <a:pt x="709875" y="0"/>
                  </a:lnTo>
                  <a:lnTo>
                    <a:pt x="709875" y="709875"/>
                  </a:lnTo>
                  <a:lnTo>
                    <a:pt x="0" y="709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265890" y="95222"/>
              <a:ext cx="7349350" cy="537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Inter 2 Medium"/>
                  <a:ea typeface="Inter 2 Medium"/>
                  <a:cs typeface="Inter 2 Medium"/>
                  <a:sym typeface="Inter 2 Medium"/>
                </a:rPr>
                <a:t>Duy Khang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61106" y="5220694"/>
            <a:ext cx="6461430" cy="532406"/>
            <a:chOff x="0" y="0"/>
            <a:chExt cx="8615240" cy="7098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9875" cy="709875"/>
            </a:xfrm>
            <a:custGeom>
              <a:avLst/>
              <a:gdLst/>
              <a:ahLst/>
              <a:cxnLst/>
              <a:rect r="r" b="b" t="t" l="l"/>
              <a:pathLst>
                <a:path h="709875" w="709875">
                  <a:moveTo>
                    <a:pt x="0" y="0"/>
                  </a:moveTo>
                  <a:lnTo>
                    <a:pt x="709875" y="0"/>
                  </a:lnTo>
                  <a:lnTo>
                    <a:pt x="709875" y="709875"/>
                  </a:lnTo>
                  <a:lnTo>
                    <a:pt x="0" y="709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265890" y="95222"/>
              <a:ext cx="7349350" cy="537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Inter 2 Medium"/>
                  <a:ea typeface="Inter 2 Medium"/>
                  <a:cs typeface="Inter 2 Medium"/>
                  <a:sym typeface="Inter 2 Medium"/>
                </a:rPr>
                <a:t>Gia Huy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964319" y="1871962"/>
            <a:ext cx="8028778" cy="6543076"/>
            <a:chOff x="0" y="0"/>
            <a:chExt cx="2114575" cy="172327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14575" cy="1723279"/>
            </a:xfrm>
            <a:custGeom>
              <a:avLst/>
              <a:gdLst/>
              <a:ahLst/>
              <a:cxnLst/>
              <a:rect r="r" b="b" t="t" l="l"/>
              <a:pathLst>
                <a:path h="1723279" w="2114575">
                  <a:moveTo>
                    <a:pt x="0" y="0"/>
                  </a:moveTo>
                  <a:lnTo>
                    <a:pt x="2114575" y="0"/>
                  </a:lnTo>
                  <a:lnTo>
                    <a:pt x="2114575" y="1723279"/>
                  </a:lnTo>
                  <a:lnTo>
                    <a:pt x="0" y="1723279"/>
                  </a:lnTo>
                  <a:close/>
                </a:path>
              </a:pathLst>
            </a:custGeom>
            <a:solidFill>
              <a:srgbClr val="C0C0C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114575" cy="1770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602584" y="3354618"/>
            <a:ext cx="6752249" cy="1866076"/>
          </a:xfrm>
          <a:custGeom>
            <a:avLst/>
            <a:gdLst/>
            <a:ahLst/>
            <a:cxnLst/>
            <a:rect r="r" b="b" t="t" l="l"/>
            <a:pathLst>
              <a:path h="1866076" w="6752249">
                <a:moveTo>
                  <a:pt x="0" y="0"/>
                </a:moveTo>
                <a:lnTo>
                  <a:pt x="6752248" y="0"/>
                </a:lnTo>
                <a:lnTo>
                  <a:pt x="6752248" y="1866076"/>
                </a:lnTo>
                <a:lnTo>
                  <a:pt x="0" y="1866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1696254" y="6635204"/>
            <a:ext cx="2942700" cy="813255"/>
          </a:xfrm>
          <a:custGeom>
            <a:avLst/>
            <a:gdLst/>
            <a:ahLst/>
            <a:cxnLst/>
            <a:rect r="r" b="b" t="t" l="l"/>
            <a:pathLst>
              <a:path h="813255" w="2942700">
                <a:moveTo>
                  <a:pt x="0" y="0"/>
                </a:moveTo>
                <a:lnTo>
                  <a:pt x="2942699" y="0"/>
                </a:lnTo>
                <a:lnTo>
                  <a:pt x="2942699" y="813255"/>
                </a:lnTo>
                <a:lnTo>
                  <a:pt x="0" y="8132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696254" y="5626097"/>
            <a:ext cx="2942700" cy="813255"/>
          </a:xfrm>
          <a:custGeom>
            <a:avLst/>
            <a:gdLst/>
            <a:ahLst/>
            <a:cxnLst/>
            <a:rect r="r" b="b" t="t" l="l"/>
            <a:pathLst>
              <a:path h="813255" w="2942700">
                <a:moveTo>
                  <a:pt x="0" y="0"/>
                </a:moveTo>
                <a:lnTo>
                  <a:pt x="2942699" y="0"/>
                </a:lnTo>
                <a:lnTo>
                  <a:pt x="2942699" y="813255"/>
                </a:lnTo>
                <a:lnTo>
                  <a:pt x="0" y="8132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289736" y="3789394"/>
            <a:ext cx="5755736" cy="123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8"/>
              </a:lnSpc>
            </a:pPr>
            <a:r>
              <a:rPr lang="en-US" b="true" sz="4092" spc="-139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CONSOLE APPLICATION (C++)–WINDOWS?</a:t>
            </a:r>
          </a:p>
          <a:p>
            <a:pPr algn="ctr">
              <a:lnSpc>
                <a:spcPts val="2628"/>
              </a:lnSpc>
            </a:pP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9179226" y="2870973"/>
            <a:ext cx="1224507" cy="1188885"/>
          </a:xfrm>
          <a:custGeom>
            <a:avLst/>
            <a:gdLst/>
            <a:ahLst/>
            <a:cxnLst/>
            <a:rect r="r" b="b" t="t" l="l"/>
            <a:pathLst>
              <a:path h="1188885" w="1224507">
                <a:moveTo>
                  <a:pt x="0" y="0"/>
                </a:moveTo>
                <a:lnTo>
                  <a:pt x="1224507" y="0"/>
                </a:lnTo>
                <a:lnTo>
                  <a:pt x="1224507" y="1188885"/>
                </a:lnTo>
                <a:lnTo>
                  <a:pt x="0" y="1188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8964319" y="1871962"/>
            <a:ext cx="8028778" cy="957120"/>
            <a:chOff x="0" y="0"/>
            <a:chExt cx="2114575" cy="25208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114575" cy="252081"/>
            </a:xfrm>
            <a:custGeom>
              <a:avLst/>
              <a:gdLst/>
              <a:ahLst/>
              <a:cxnLst/>
              <a:rect r="r" b="b" t="t" l="l"/>
              <a:pathLst>
                <a:path h="252081" w="2114575">
                  <a:moveTo>
                    <a:pt x="0" y="0"/>
                  </a:moveTo>
                  <a:lnTo>
                    <a:pt x="2114575" y="0"/>
                  </a:lnTo>
                  <a:lnTo>
                    <a:pt x="2114575" y="252081"/>
                  </a:lnTo>
                  <a:lnTo>
                    <a:pt x="0" y="252081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2114575" cy="299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4414070" y="6060212"/>
            <a:ext cx="337677" cy="574992"/>
          </a:xfrm>
          <a:custGeom>
            <a:avLst/>
            <a:gdLst/>
            <a:ahLst/>
            <a:cxnLst/>
            <a:rect r="r" b="b" t="t" l="l"/>
            <a:pathLst>
              <a:path h="574992" w="337677">
                <a:moveTo>
                  <a:pt x="0" y="0"/>
                </a:moveTo>
                <a:lnTo>
                  <a:pt x="337677" y="0"/>
                </a:lnTo>
                <a:lnTo>
                  <a:pt x="337677" y="574992"/>
                </a:lnTo>
                <a:lnTo>
                  <a:pt x="0" y="5749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9179226" y="2051596"/>
            <a:ext cx="2328132" cy="531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2"/>
              </a:lnSpc>
            </a:pPr>
            <a:r>
              <a:rPr lang="en-US" sz="3087" b="true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Platforms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6181266" y="2077708"/>
            <a:ext cx="545628" cy="545628"/>
          </a:xfrm>
          <a:custGeom>
            <a:avLst/>
            <a:gdLst/>
            <a:ahLst/>
            <a:cxnLst/>
            <a:rect r="r" b="b" t="t" l="l"/>
            <a:pathLst>
              <a:path h="545628" w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519315" y="2077708"/>
            <a:ext cx="545628" cy="545628"/>
          </a:xfrm>
          <a:custGeom>
            <a:avLst/>
            <a:gdLst/>
            <a:ahLst/>
            <a:cxnLst/>
            <a:rect r="r" b="b" t="t" l="l"/>
            <a:pathLst>
              <a:path h="545628" w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4859387" y="2077708"/>
            <a:ext cx="545628" cy="545628"/>
          </a:xfrm>
          <a:custGeom>
            <a:avLst/>
            <a:gdLst/>
            <a:ahLst/>
            <a:cxnLst/>
            <a:rect r="r" b="b" t="t" l="l"/>
            <a:pathLst>
              <a:path h="545628" w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678324">
            <a:off x="16774606" y="375313"/>
            <a:ext cx="969389" cy="1306774"/>
          </a:xfrm>
          <a:custGeom>
            <a:avLst/>
            <a:gdLst/>
            <a:ahLst/>
            <a:cxnLst/>
            <a:rect r="r" b="b" t="t" l="l"/>
            <a:pathLst>
              <a:path h="1306774" w="969389">
                <a:moveTo>
                  <a:pt x="0" y="0"/>
                </a:moveTo>
                <a:lnTo>
                  <a:pt x="969388" y="0"/>
                </a:lnTo>
                <a:lnTo>
                  <a:pt x="969388" y="1306774"/>
                </a:lnTo>
                <a:lnTo>
                  <a:pt x="0" y="13067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99970" y="8415038"/>
            <a:ext cx="1257460" cy="1257460"/>
          </a:xfrm>
          <a:custGeom>
            <a:avLst/>
            <a:gdLst/>
            <a:ahLst/>
            <a:cxnLst/>
            <a:rect r="r" b="b" t="t" l="l"/>
            <a:pathLst>
              <a:path h="1257460" w="1257460">
                <a:moveTo>
                  <a:pt x="0" y="0"/>
                </a:moveTo>
                <a:lnTo>
                  <a:pt x="1257460" y="0"/>
                </a:lnTo>
                <a:lnTo>
                  <a:pt x="1257460" y="1257459"/>
                </a:lnTo>
                <a:lnTo>
                  <a:pt x="0" y="125745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098" y="1350730"/>
            <a:ext cx="669605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PROJECT OBJECTIVES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644988" cy="1004938"/>
          </a:xfrm>
          <a:custGeom>
            <a:avLst/>
            <a:gdLst/>
            <a:ahLst/>
            <a:cxnLst/>
            <a:rect r="r" b="b" t="t" l="l"/>
            <a:pathLst>
              <a:path h="1004938" w="644988">
                <a:moveTo>
                  <a:pt x="0" y="0"/>
                </a:moveTo>
                <a:lnTo>
                  <a:pt x="644988" y="0"/>
                </a:lnTo>
                <a:lnTo>
                  <a:pt x="644988" y="1004938"/>
                </a:lnTo>
                <a:lnTo>
                  <a:pt x="0" y="1004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1194" y="2909848"/>
            <a:ext cx="8068831" cy="664852"/>
            <a:chOff x="0" y="0"/>
            <a:chExt cx="10758441" cy="8864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6469" cy="886469"/>
            </a:xfrm>
            <a:custGeom>
              <a:avLst/>
              <a:gdLst/>
              <a:ahLst/>
              <a:cxnLst/>
              <a:rect r="r" b="b" t="t" l="l"/>
              <a:pathLst>
                <a:path h="886469" w="886469">
                  <a:moveTo>
                    <a:pt x="0" y="0"/>
                  </a:moveTo>
                  <a:lnTo>
                    <a:pt x="886469" y="0"/>
                  </a:lnTo>
                  <a:lnTo>
                    <a:pt x="886469" y="886469"/>
                  </a:lnTo>
                  <a:lnTo>
                    <a:pt x="0" y="886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580804" y="121233"/>
              <a:ext cx="9177638" cy="622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5"/>
                </a:lnSpc>
              </a:pPr>
              <a:r>
                <a:rPr lang="en-US" sz="2797" b="true">
                  <a:solidFill>
                    <a:srgbClr val="000000"/>
                  </a:solidFill>
                  <a:latin typeface="Inter 2 Medium"/>
                  <a:ea typeface="Inter 2 Medium"/>
                  <a:cs typeface="Inter 2 Medium"/>
                  <a:sym typeface="Inter 2 Medium"/>
                </a:rPr>
                <a:t>CPU Scheduling Simulation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51194" y="3908075"/>
            <a:ext cx="8068831" cy="664852"/>
            <a:chOff x="0" y="0"/>
            <a:chExt cx="10758441" cy="8864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86469" cy="886469"/>
            </a:xfrm>
            <a:custGeom>
              <a:avLst/>
              <a:gdLst/>
              <a:ahLst/>
              <a:cxnLst/>
              <a:rect r="r" b="b" t="t" l="l"/>
              <a:pathLst>
                <a:path h="886469" w="886469">
                  <a:moveTo>
                    <a:pt x="0" y="0"/>
                  </a:moveTo>
                  <a:lnTo>
                    <a:pt x="886469" y="0"/>
                  </a:lnTo>
                  <a:lnTo>
                    <a:pt x="886469" y="886469"/>
                  </a:lnTo>
                  <a:lnTo>
                    <a:pt x="0" y="886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580804" y="121233"/>
              <a:ext cx="9177638" cy="622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5"/>
                </a:lnSpc>
              </a:pPr>
              <a:r>
                <a:rPr lang="en-US" sz="2797" b="true">
                  <a:solidFill>
                    <a:srgbClr val="000000"/>
                  </a:solidFill>
                  <a:latin typeface="Inter 2 Medium"/>
                  <a:ea typeface="Inter 2 Medium"/>
                  <a:cs typeface="Inter 2 Medium"/>
                  <a:sym typeface="Inter 2 Medium"/>
                </a:rPr>
                <a:t>Virtual Memory Management Simulation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51194" y="4906301"/>
            <a:ext cx="8068831" cy="664852"/>
            <a:chOff x="0" y="0"/>
            <a:chExt cx="10758441" cy="8864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86469" cy="886469"/>
            </a:xfrm>
            <a:custGeom>
              <a:avLst/>
              <a:gdLst/>
              <a:ahLst/>
              <a:cxnLst/>
              <a:rect r="r" b="b" t="t" l="l"/>
              <a:pathLst>
                <a:path h="886469" w="886469">
                  <a:moveTo>
                    <a:pt x="0" y="0"/>
                  </a:moveTo>
                  <a:lnTo>
                    <a:pt x="886469" y="0"/>
                  </a:lnTo>
                  <a:lnTo>
                    <a:pt x="886469" y="886469"/>
                  </a:lnTo>
                  <a:lnTo>
                    <a:pt x="0" y="886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580804" y="121233"/>
              <a:ext cx="9177638" cy="622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5"/>
                </a:lnSpc>
              </a:pPr>
              <a:r>
                <a:rPr lang="en-US" sz="2797" b="true">
                  <a:solidFill>
                    <a:srgbClr val="000000"/>
                  </a:solidFill>
                  <a:latin typeface="Inter 2 Medium"/>
                  <a:ea typeface="Inter 2 Medium"/>
                  <a:cs typeface="Inter 2 Medium"/>
                  <a:sym typeface="Inter 2 Medium"/>
                </a:rPr>
                <a:t>CSV-based Input &amp; Output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51194" y="5904528"/>
            <a:ext cx="8068831" cy="664852"/>
            <a:chOff x="0" y="0"/>
            <a:chExt cx="10758441" cy="8864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86469" cy="886469"/>
            </a:xfrm>
            <a:custGeom>
              <a:avLst/>
              <a:gdLst/>
              <a:ahLst/>
              <a:cxnLst/>
              <a:rect r="r" b="b" t="t" l="l"/>
              <a:pathLst>
                <a:path h="886469" w="886469">
                  <a:moveTo>
                    <a:pt x="0" y="0"/>
                  </a:moveTo>
                  <a:lnTo>
                    <a:pt x="886469" y="0"/>
                  </a:lnTo>
                  <a:lnTo>
                    <a:pt x="886469" y="886469"/>
                  </a:lnTo>
                  <a:lnTo>
                    <a:pt x="0" y="886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580804" y="121233"/>
              <a:ext cx="9177638" cy="622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5"/>
                </a:lnSpc>
              </a:pPr>
              <a:r>
                <a:rPr lang="en-US" sz="2797" b="true">
                  <a:solidFill>
                    <a:srgbClr val="000000"/>
                  </a:solidFill>
                  <a:latin typeface="Inter 2 Medium"/>
                  <a:ea typeface="Inter 2 Medium"/>
                  <a:cs typeface="Inter 2 Medium"/>
                  <a:sym typeface="Inter 2 Medium"/>
                </a:rPr>
                <a:t>Console-based Results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359957" y="4030796"/>
            <a:ext cx="2986282" cy="2986282"/>
          </a:xfrm>
          <a:custGeom>
            <a:avLst/>
            <a:gdLst/>
            <a:ahLst/>
            <a:cxnLst/>
            <a:rect r="r" b="b" t="t" l="l"/>
            <a:pathLst>
              <a:path h="2986282" w="2986282">
                <a:moveTo>
                  <a:pt x="0" y="0"/>
                </a:moveTo>
                <a:lnTo>
                  <a:pt x="2986282" y="0"/>
                </a:lnTo>
                <a:lnTo>
                  <a:pt x="2986282" y="2986282"/>
                </a:lnTo>
                <a:lnTo>
                  <a:pt x="0" y="2986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740612" y="2274655"/>
            <a:ext cx="2986282" cy="2986282"/>
          </a:xfrm>
          <a:custGeom>
            <a:avLst/>
            <a:gdLst/>
            <a:ahLst/>
            <a:cxnLst/>
            <a:rect r="r" b="b" t="t" l="l"/>
            <a:pathLst>
              <a:path h="2986282" w="2986282">
                <a:moveTo>
                  <a:pt x="0" y="0"/>
                </a:moveTo>
                <a:lnTo>
                  <a:pt x="2986282" y="0"/>
                </a:lnTo>
                <a:lnTo>
                  <a:pt x="2986282" y="2986282"/>
                </a:lnTo>
                <a:lnTo>
                  <a:pt x="0" y="2986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593200" y="4946647"/>
            <a:ext cx="640554" cy="1090726"/>
          </a:xfrm>
          <a:custGeom>
            <a:avLst/>
            <a:gdLst/>
            <a:ahLst/>
            <a:cxnLst/>
            <a:rect r="r" b="b" t="t" l="l"/>
            <a:pathLst>
              <a:path h="1090726" w="640554">
                <a:moveTo>
                  <a:pt x="0" y="0"/>
                </a:moveTo>
                <a:lnTo>
                  <a:pt x="640553" y="0"/>
                </a:lnTo>
                <a:lnTo>
                  <a:pt x="640553" y="1090726"/>
                </a:lnTo>
                <a:lnTo>
                  <a:pt x="0" y="10907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500760" y="3206723"/>
            <a:ext cx="1465987" cy="1122147"/>
          </a:xfrm>
          <a:custGeom>
            <a:avLst/>
            <a:gdLst/>
            <a:ahLst/>
            <a:cxnLst/>
            <a:rect r="r" b="b" t="t" l="l"/>
            <a:pathLst>
              <a:path h="1122147" w="1465987">
                <a:moveTo>
                  <a:pt x="0" y="0"/>
                </a:moveTo>
                <a:lnTo>
                  <a:pt x="1465987" y="0"/>
                </a:lnTo>
                <a:lnTo>
                  <a:pt x="1465987" y="1122146"/>
                </a:lnTo>
                <a:lnTo>
                  <a:pt x="0" y="11221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114384" y="4838165"/>
            <a:ext cx="1477427" cy="1556676"/>
          </a:xfrm>
          <a:custGeom>
            <a:avLst/>
            <a:gdLst/>
            <a:ahLst/>
            <a:cxnLst/>
            <a:rect r="r" b="b" t="t" l="l"/>
            <a:pathLst>
              <a:path h="1556676" w="1477427">
                <a:moveTo>
                  <a:pt x="0" y="0"/>
                </a:moveTo>
                <a:lnTo>
                  <a:pt x="1477428" y="0"/>
                </a:lnTo>
                <a:lnTo>
                  <a:pt x="1477428" y="1556676"/>
                </a:lnTo>
                <a:lnTo>
                  <a:pt x="0" y="15566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295750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011322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726894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94731" y="8335634"/>
            <a:ext cx="1312926" cy="1312926"/>
          </a:xfrm>
          <a:custGeom>
            <a:avLst/>
            <a:gdLst/>
            <a:ahLst/>
            <a:cxnLst/>
            <a:rect r="r" b="b" t="t" l="l"/>
            <a:pathLst>
              <a:path h="1312926" w="1312926">
                <a:moveTo>
                  <a:pt x="0" y="0"/>
                </a:moveTo>
                <a:lnTo>
                  <a:pt x="1312926" y="0"/>
                </a:lnTo>
                <a:lnTo>
                  <a:pt x="1312926" y="1312926"/>
                </a:lnTo>
                <a:lnTo>
                  <a:pt x="0" y="13129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351194" y="6902755"/>
            <a:ext cx="8068831" cy="664852"/>
            <a:chOff x="0" y="0"/>
            <a:chExt cx="10758441" cy="88646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86469" cy="886469"/>
            </a:xfrm>
            <a:custGeom>
              <a:avLst/>
              <a:gdLst/>
              <a:ahLst/>
              <a:cxnLst/>
              <a:rect r="r" b="b" t="t" l="l"/>
              <a:pathLst>
                <a:path h="886469" w="886469">
                  <a:moveTo>
                    <a:pt x="0" y="0"/>
                  </a:moveTo>
                  <a:lnTo>
                    <a:pt x="886469" y="0"/>
                  </a:lnTo>
                  <a:lnTo>
                    <a:pt x="886469" y="886469"/>
                  </a:lnTo>
                  <a:lnTo>
                    <a:pt x="0" y="886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580804" y="121233"/>
              <a:ext cx="9177638" cy="622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5"/>
                </a:lnSpc>
              </a:pPr>
              <a:r>
                <a:rPr lang="en-US" sz="2797" b="true">
                  <a:solidFill>
                    <a:srgbClr val="000000"/>
                  </a:solidFill>
                  <a:latin typeface="Inter 2 Medium"/>
                  <a:ea typeface="Inter 2 Medium"/>
                  <a:cs typeface="Inter 2 Medium"/>
                  <a:sym typeface="Inter 2 Medium"/>
                </a:rPr>
                <a:t>Performance &amp; Stress Testing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21444" y="-324185"/>
            <a:ext cx="2035416" cy="10834442"/>
            <a:chOff x="0" y="0"/>
            <a:chExt cx="536077" cy="28535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6077" cy="2853516"/>
            </a:xfrm>
            <a:custGeom>
              <a:avLst/>
              <a:gdLst/>
              <a:ahLst/>
              <a:cxnLst/>
              <a:rect r="r" b="b" t="t" l="l"/>
              <a:pathLst>
                <a:path h="2853516" w="536077">
                  <a:moveTo>
                    <a:pt x="0" y="0"/>
                  </a:moveTo>
                  <a:lnTo>
                    <a:pt x="536077" y="0"/>
                  </a:lnTo>
                  <a:lnTo>
                    <a:pt x="536077" y="2853516"/>
                  </a:lnTo>
                  <a:lnTo>
                    <a:pt x="0" y="2853516"/>
                  </a:lnTo>
                  <a:close/>
                </a:path>
              </a:pathLst>
            </a:custGeom>
            <a:solidFill>
              <a:srgbClr val="8899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6077" cy="2901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747309" y="141935"/>
            <a:ext cx="2517767" cy="1144440"/>
          </a:xfrm>
          <a:custGeom>
            <a:avLst/>
            <a:gdLst/>
            <a:ahLst/>
            <a:cxnLst/>
            <a:rect r="r" b="b" t="t" l="l"/>
            <a:pathLst>
              <a:path h="1144440" w="2517767">
                <a:moveTo>
                  <a:pt x="0" y="0"/>
                </a:moveTo>
                <a:lnTo>
                  <a:pt x="2517767" y="0"/>
                </a:lnTo>
                <a:lnTo>
                  <a:pt x="2517767" y="1144440"/>
                </a:lnTo>
                <a:lnTo>
                  <a:pt x="0" y="1144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3971" y="-324185"/>
            <a:ext cx="4833337" cy="10935371"/>
          </a:xfrm>
          <a:custGeom>
            <a:avLst/>
            <a:gdLst/>
            <a:ahLst/>
            <a:cxnLst/>
            <a:rect r="r" b="b" t="t" l="l"/>
            <a:pathLst>
              <a:path h="10935371" w="4833337">
                <a:moveTo>
                  <a:pt x="0" y="0"/>
                </a:moveTo>
                <a:lnTo>
                  <a:pt x="4833338" y="0"/>
                </a:lnTo>
                <a:lnTo>
                  <a:pt x="4833338" y="10935370"/>
                </a:lnTo>
                <a:lnTo>
                  <a:pt x="0" y="10935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9995" t="0" r="-119995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747309" y="2078454"/>
            <a:ext cx="634488" cy="6130091"/>
            <a:chOff x="0" y="0"/>
            <a:chExt cx="167108" cy="16145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108" cy="1614510"/>
            </a:xfrm>
            <a:custGeom>
              <a:avLst/>
              <a:gdLst/>
              <a:ahLst/>
              <a:cxnLst/>
              <a:rect r="r" b="b" t="t" l="l"/>
              <a:pathLst>
                <a:path h="1614510" w="167108">
                  <a:moveTo>
                    <a:pt x="0" y="0"/>
                  </a:moveTo>
                  <a:lnTo>
                    <a:pt x="167108" y="0"/>
                  </a:lnTo>
                  <a:lnTo>
                    <a:pt x="167108" y="1614510"/>
                  </a:lnTo>
                  <a:lnTo>
                    <a:pt x="0" y="1614510"/>
                  </a:lnTo>
                  <a:close/>
                </a:path>
              </a:pathLst>
            </a:custGeom>
            <a:solidFill>
              <a:srgbClr val="8899A6">
                <a:alpha val="27843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67108" cy="1662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265076" y="431799"/>
            <a:ext cx="5461837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 System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06193" y="2135604"/>
            <a:ext cx="8145277" cy="633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cpu/</a:t>
            </a:r>
          </a:p>
          <a:p>
            <a:pPr algn="just">
              <a:lnSpc>
                <a:spcPts val="2999"/>
              </a:lnSpc>
            </a:pPr>
            <a:r>
              <a:rPr lang="en-US" sz="2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- FCFS</a:t>
            </a:r>
          </a:p>
          <a:p>
            <a:pPr algn="just">
              <a:lnSpc>
                <a:spcPts val="2999"/>
              </a:lnSpc>
            </a:pPr>
            <a:r>
              <a:rPr lang="en-US" sz="2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- Priority</a:t>
            </a:r>
          </a:p>
          <a:p>
            <a:pPr algn="just">
              <a:lnSpc>
                <a:spcPts val="2999"/>
              </a:lnSpc>
            </a:pPr>
          </a:p>
          <a:p>
            <a:pPr algn="just">
              <a:lnSpc>
                <a:spcPts val="2999"/>
              </a:lnSpc>
            </a:pPr>
            <a:r>
              <a:rPr lang="en-US" sz="2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memory/</a:t>
            </a:r>
          </a:p>
          <a:p>
            <a:pPr algn="just">
              <a:lnSpc>
                <a:spcPts val="2999"/>
              </a:lnSpc>
            </a:pPr>
            <a:r>
              <a:rPr lang="en-US" sz="2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- FIFO</a:t>
            </a:r>
          </a:p>
          <a:p>
            <a:pPr algn="just">
              <a:lnSpc>
                <a:spcPts val="2999"/>
              </a:lnSpc>
            </a:pPr>
            <a:r>
              <a:rPr lang="en-US" sz="2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- LRU</a:t>
            </a:r>
          </a:p>
          <a:p>
            <a:pPr algn="just">
              <a:lnSpc>
                <a:spcPts val="2999"/>
              </a:lnSpc>
            </a:pPr>
          </a:p>
          <a:p>
            <a:pPr algn="just">
              <a:lnSpc>
                <a:spcPts val="2999"/>
              </a:lnSpc>
            </a:pPr>
            <a:r>
              <a:rPr lang="en-US" sz="2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gantt/</a:t>
            </a:r>
          </a:p>
          <a:p>
            <a:pPr algn="just">
              <a:lnSpc>
                <a:spcPts val="2999"/>
              </a:lnSpc>
            </a:pPr>
            <a:r>
              <a:rPr lang="en-US" sz="2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- Gantt Chart</a:t>
            </a:r>
          </a:p>
          <a:p>
            <a:pPr algn="just">
              <a:lnSpc>
                <a:spcPts val="2999"/>
              </a:lnSpc>
            </a:pPr>
          </a:p>
          <a:p>
            <a:pPr algn="just">
              <a:lnSpc>
                <a:spcPts val="2999"/>
              </a:lnSpc>
            </a:pPr>
            <a:r>
              <a:rPr lang="en-US" sz="2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utils/</a:t>
            </a:r>
          </a:p>
          <a:p>
            <a:pPr algn="just">
              <a:lnSpc>
                <a:spcPts val="2999"/>
              </a:lnSpc>
            </a:pPr>
            <a:r>
              <a:rPr lang="en-US" sz="2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- CSV Reader / Writer</a:t>
            </a:r>
          </a:p>
          <a:p>
            <a:pPr algn="just">
              <a:lnSpc>
                <a:spcPts val="2999"/>
              </a:lnSpc>
            </a:pPr>
          </a:p>
          <a:p>
            <a:pPr algn="just">
              <a:lnSpc>
                <a:spcPts val="2999"/>
              </a:lnSpc>
            </a:pPr>
            <a:r>
              <a:rPr lang="en-US" sz="2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test/</a:t>
            </a:r>
          </a:p>
          <a:p>
            <a:pPr algn="just">
              <a:lnSpc>
                <a:spcPts val="2999"/>
              </a:lnSpc>
            </a:pPr>
            <a:r>
              <a:rPr lang="en-US" sz="2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- Stress &amp; Performance Test</a:t>
            </a:r>
          </a:p>
          <a:p>
            <a:pPr algn="just">
              <a:lnSpc>
                <a:spcPts val="2999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295750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11322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726894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5778" y="-409987"/>
            <a:ext cx="5150581" cy="11543474"/>
          </a:xfrm>
          <a:custGeom>
            <a:avLst/>
            <a:gdLst/>
            <a:ahLst/>
            <a:cxnLst/>
            <a:rect r="r" b="b" t="t" l="l"/>
            <a:pathLst>
              <a:path h="11543474" w="5150581">
                <a:moveTo>
                  <a:pt x="0" y="0"/>
                </a:moveTo>
                <a:lnTo>
                  <a:pt x="5150581" y="0"/>
                </a:lnTo>
                <a:lnTo>
                  <a:pt x="5150581" y="11543473"/>
                </a:lnTo>
                <a:lnTo>
                  <a:pt x="0" y="11543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937" t="0" r="-11793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19638" y="-409987"/>
            <a:ext cx="2035416" cy="10834442"/>
            <a:chOff x="0" y="0"/>
            <a:chExt cx="536077" cy="28535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077" cy="2853516"/>
            </a:xfrm>
            <a:custGeom>
              <a:avLst/>
              <a:gdLst/>
              <a:ahLst/>
              <a:cxnLst/>
              <a:rect r="r" b="b" t="t" l="l"/>
              <a:pathLst>
                <a:path h="2853516" w="536077">
                  <a:moveTo>
                    <a:pt x="0" y="0"/>
                  </a:moveTo>
                  <a:lnTo>
                    <a:pt x="536077" y="0"/>
                  </a:lnTo>
                  <a:lnTo>
                    <a:pt x="536077" y="2853516"/>
                  </a:lnTo>
                  <a:lnTo>
                    <a:pt x="0" y="2853516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36077" cy="2901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766359" y="2013097"/>
            <a:ext cx="634488" cy="6130091"/>
            <a:chOff x="0" y="0"/>
            <a:chExt cx="167108" cy="16145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7108" cy="1614510"/>
            </a:xfrm>
            <a:custGeom>
              <a:avLst/>
              <a:gdLst/>
              <a:ahLst/>
              <a:cxnLst/>
              <a:rect r="r" b="b" t="t" l="l"/>
              <a:pathLst>
                <a:path h="1614510" w="167108">
                  <a:moveTo>
                    <a:pt x="0" y="0"/>
                  </a:moveTo>
                  <a:lnTo>
                    <a:pt x="167108" y="0"/>
                  </a:lnTo>
                  <a:lnTo>
                    <a:pt x="167108" y="1614510"/>
                  </a:lnTo>
                  <a:lnTo>
                    <a:pt x="0" y="1614510"/>
                  </a:lnTo>
                  <a:close/>
                </a:path>
              </a:pathLst>
            </a:custGeom>
            <a:solidFill>
              <a:srgbClr val="7ED957">
                <a:alpha val="6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7108" cy="1662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766359" y="0"/>
            <a:ext cx="1312926" cy="1312926"/>
          </a:xfrm>
          <a:custGeom>
            <a:avLst/>
            <a:gdLst/>
            <a:ahLst/>
            <a:cxnLst/>
            <a:rect r="r" b="b" t="t" l="l"/>
            <a:pathLst>
              <a:path h="1312926" w="1312926">
                <a:moveTo>
                  <a:pt x="0" y="0"/>
                </a:moveTo>
                <a:lnTo>
                  <a:pt x="1312926" y="0"/>
                </a:lnTo>
                <a:lnTo>
                  <a:pt x="1312926" y="1312926"/>
                </a:lnTo>
                <a:lnTo>
                  <a:pt x="0" y="1312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766359" y="523875"/>
            <a:ext cx="828951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CPU Scheduling Algorithms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79285" y="2095500"/>
            <a:ext cx="9233129" cy="613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Algorithms:</a:t>
            </a:r>
          </a:p>
          <a:p>
            <a:pPr algn="just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FCFS (First Come First Serve)</a:t>
            </a:r>
          </a:p>
          <a:p>
            <a:pPr algn="just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Non-preemptive Priority</a:t>
            </a:r>
          </a:p>
          <a:p>
            <a:pPr algn="just">
              <a:lnSpc>
                <a:spcPts val="3000"/>
              </a:lnSpc>
            </a:pPr>
          </a:p>
          <a:p>
            <a:pPr algn="just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Input:</a:t>
            </a:r>
          </a:p>
          <a:p>
            <a:pPr algn="just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PID</a:t>
            </a:r>
          </a:p>
          <a:p>
            <a:pPr algn="just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Arrival Time</a:t>
            </a:r>
          </a:p>
          <a:p>
            <a:pPr algn="just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Burst Time</a:t>
            </a:r>
          </a:p>
          <a:p>
            <a:pPr algn="just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Priority</a:t>
            </a:r>
          </a:p>
          <a:p>
            <a:pPr algn="just">
              <a:lnSpc>
                <a:spcPts val="3000"/>
              </a:lnSpc>
            </a:pPr>
          </a:p>
          <a:p>
            <a:pPr algn="just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Output:</a:t>
            </a:r>
          </a:p>
          <a:p>
            <a:pPr algn="just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Start Time</a:t>
            </a:r>
          </a:p>
          <a:p>
            <a:pPr algn="just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Completion Time</a:t>
            </a:r>
          </a:p>
          <a:p>
            <a:pPr algn="just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Waiting Time</a:t>
            </a:r>
          </a:p>
          <a:p>
            <a:pPr algn="just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Turnaround Time</a:t>
            </a:r>
          </a:p>
          <a:p>
            <a:pPr algn="just">
              <a:lnSpc>
                <a:spcPts val="300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295750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11322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726894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8584" y="-432497"/>
            <a:ext cx="5150581" cy="11543474"/>
          </a:xfrm>
          <a:custGeom>
            <a:avLst/>
            <a:gdLst/>
            <a:ahLst/>
            <a:cxnLst/>
            <a:rect r="r" b="b" t="t" l="l"/>
            <a:pathLst>
              <a:path h="11543474" w="5150581">
                <a:moveTo>
                  <a:pt x="0" y="0"/>
                </a:moveTo>
                <a:lnTo>
                  <a:pt x="5150581" y="0"/>
                </a:lnTo>
                <a:lnTo>
                  <a:pt x="5150581" y="11543473"/>
                </a:lnTo>
                <a:lnTo>
                  <a:pt x="0" y="11543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937" t="0" r="-11793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33913" y="-273721"/>
            <a:ext cx="2035416" cy="10834442"/>
            <a:chOff x="0" y="0"/>
            <a:chExt cx="536077" cy="28535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077" cy="2853516"/>
            </a:xfrm>
            <a:custGeom>
              <a:avLst/>
              <a:gdLst/>
              <a:ahLst/>
              <a:cxnLst/>
              <a:rect r="r" b="b" t="t" l="l"/>
              <a:pathLst>
                <a:path h="2853516" w="536077">
                  <a:moveTo>
                    <a:pt x="0" y="0"/>
                  </a:moveTo>
                  <a:lnTo>
                    <a:pt x="536077" y="0"/>
                  </a:lnTo>
                  <a:lnTo>
                    <a:pt x="536077" y="2853516"/>
                  </a:lnTo>
                  <a:lnTo>
                    <a:pt x="0" y="2853516"/>
                  </a:lnTo>
                  <a:close/>
                </a:path>
              </a:pathLst>
            </a:custGeom>
            <a:solidFill>
              <a:srgbClr val="8899A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36077" cy="2901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849165" y="2078454"/>
            <a:ext cx="634488" cy="6130091"/>
            <a:chOff x="0" y="0"/>
            <a:chExt cx="167108" cy="16145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7108" cy="1614510"/>
            </a:xfrm>
            <a:custGeom>
              <a:avLst/>
              <a:gdLst/>
              <a:ahLst/>
              <a:cxnLst/>
              <a:rect r="r" b="b" t="t" l="l"/>
              <a:pathLst>
                <a:path h="1614510" w="167108">
                  <a:moveTo>
                    <a:pt x="0" y="0"/>
                  </a:moveTo>
                  <a:lnTo>
                    <a:pt x="167108" y="0"/>
                  </a:lnTo>
                  <a:lnTo>
                    <a:pt x="167108" y="1614510"/>
                  </a:lnTo>
                  <a:lnTo>
                    <a:pt x="0" y="1614510"/>
                  </a:lnTo>
                  <a:close/>
                </a:path>
              </a:pathLst>
            </a:custGeom>
            <a:solidFill>
              <a:srgbClr val="8899A6">
                <a:alpha val="6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7108" cy="1662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979480" y="149337"/>
            <a:ext cx="6339728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 Memory Management Algorithms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706762" y="0"/>
            <a:ext cx="2109408" cy="1365363"/>
          </a:xfrm>
          <a:custGeom>
            <a:avLst/>
            <a:gdLst/>
            <a:ahLst/>
            <a:cxnLst/>
            <a:rect r="r" b="b" t="t" l="l"/>
            <a:pathLst>
              <a:path h="1365363" w="2109408">
                <a:moveTo>
                  <a:pt x="0" y="0"/>
                </a:moveTo>
                <a:lnTo>
                  <a:pt x="2109409" y="0"/>
                </a:lnTo>
                <a:lnTo>
                  <a:pt x="2109409" y="1365363"/>
                </a:lnTo>
                <a:lnTo>
                  <a:pt x="0" y="1365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22843" y="2058546"/>
            <a:ext cx="3550935" cy="385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Algorithms:</a:t>
            </a:r>
          </a:p>
          <a:p>
            <a:pPr algn="l">
              <a:lnSpc>
                <a:spcPts val="51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FIFO Page Replacement</a:t>
            </a:r>
          </a:p>
          <a:p>
            <a:pPr algn="l">
              <a:lnSpc>
                <a:spcPts val="51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LRU Page Replacement</a:t>
            </a:r>
          </a:p>
          <a:p>
            <a:pPr algn="l">
              <a:lnSpc>
                <a:spcPts val="51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149345" y="2011779"/>
            <a:ext cx="3780182" cy="627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Input: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Page reference string (CSV)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Frame size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Output: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Page Fault count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Frame status at each step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Result exported to CSV file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295750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011322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26894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5778" y="-409987"/>
            <a:ext cx="5150581" cy="11543474"/>
          </a:xfrm>
          <a:custGeom>
            <a:avLst/>
            <a:gdLst/>
            <a:ahLst/>
            <a:cxnLst/>
            <a:rect r="r" b="b" t="t" l="l"/>
            <a:pathLst>
              <a:path h="11543474" w="5150581">
                <a:moveTo>
                  <a:pt x="0" y="0"/>
                </a:moveTo>
                <a:lnTo>
                  <a:pt x="5150581" y="0"/>
                </a:lnTo>
                <a:lnTo>
                  <a:pt x="5150581" y="11543473"/>
                </a:lnTo>
                <a:lnTo>
                  <a:pt x="0" y="11543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0510" t="0" r="-6587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19638" y="-409987"/>
            <a:ext cx="2035416" cy="10834442"/>
            <a:chOff x="0" y="0"/>
            <a:chExt cx="536077" cy="28535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077" cy="2853516"/>
            </a:xfrm>
            <a:custGeom>
              <a:avLst/>
              <a:gdLst/>
              <a:ahLst/>
              <a:cxnLst/>
              <a:rect r="r" b="b" t="t" l="l"/>
              <a:pathLst>
                <a:path h="2853516" w="536077">
                  <a:moveTo>
                    <a:pt x="0" y="0"/>
                  </a:moveTo>
                  <a:lnTo>
                    <a:pt x="536077" y="0"/>
                  </a:lnTo>
                  <a:lnTo>
                    <a:pt x="536077" y="2853516"/>
                  </a:lnTo>
                  <a:lnTo>
                    <a:pt x="0" y="2853516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36077" cy="2901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766359" y="2013097"/>
            <a:ext cx="634488" cy="6130091"/>
            <a:chOff x="0" y="0"/>
            <a:chExt cx="167108" cy="16145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7108" cy="1614510"/>
            </a:xfrm>
            <a:custGeom>
              <a:avLst/>
              <a:gdLst/>
              <a:ahLst/>
              <a:cxnLst/>
              <a:rect r="r" b="b" t="t" l="l"/>
              <a:pathLst>
                <a:path h="1614510" w="167108">
                  <a:moveTo>
                    <a:pt x="0" y="0"/>
                  </a:moveTo>
                  <a:lnTo>
                    <a:pt x="167108" y="0"/>
                  </a:lnTo>
                  <a:lnTo>
                    <a:pt x="167108" y="1614510"/>
                  </a:lnTo>
                  <a:lnTo>
                    <a:pt x="0" y="1614510"/>
                  </a:lnTo>
                  <a:close/>
                </a:path>
              </a:pathLst>
            </a:custGeom>
            <a:solidFill>
              <a:srgbClr val="FFDE59">
                <a:alpha val="6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7108" cy="1662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766359" y="0"/>
            <a:ext cx="1312926" cy="1312926"/>
          </a:xfrm>
          <a:custGeom>
            <a:avLst/>
            <a:gdLst/>
            <a:ahLst/>
            <a:cxnLst/>
            <a:rect r="r" b="b" t="t" l="l"/>
            <a:pathLst>
              <a:path h="1312926" w="1312926">
                <a:moveTo>
                  <a:pt x="0" y="0"/>
                </a:moveTo>
                <a:lnTo>
                  <a:pt x="1312926" y="0"/>
                </a:lnTo>
                <a:lnTo>
                  <a:pt x="1312926" y="1312926"/>
                </a:lnTo>
                <a:lnTo>
                  <a:pt x="0" y="1312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341166" y="431799"/>
            <a:ext cx="7517711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545454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Stress Test &amp; Performance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79285" y="1955947"/>
            <a:ext cx="10344597" cy="574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A</a:t>
            </a:r>
            <a:r>
              <a:rPr lang="en-US" sz="2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utomated Data Generation:</a:t>
            </a:r>
          </a:p>
          <a:p>
            <a:pPr algn="just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Randomized generation of large-scale datasets (Inputs)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Execution Time Measurement (ms):</a:t>
            </a:r>
          </a:p>
          <a:p>
            <a:pPr algn="just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CPU Scheduling: FCFS vs. Priority. </a:t>
            </a:r>
          </a:p>
          <a:p>
            <a:pPr algn="just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Memory Management: FIFO vs. LRU.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Output:</a:t>
            </a:r>
          </a:p>
          <a:p>
            <a:pPr algn="just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Results exported to performance_test.csv for analysis.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Objective: </a:t>
            </a:r>
          </a:p>
          <a:p>
            <a:pPr algn="just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Demonstrate system stability and algorithmic efficiency under high load</a:t>
            </a:r>
          </a:p>
          <a:p>
            <a:pPr algn="just">
              <a:lnSpc>
                <a:spcPts val="4199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295750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11322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726894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8584" y="-432497"/>
            <a:ext cx="5150581" cy="11543474"/>
          </a:xfrm>
          <a:custGeom>
            <a:avLst/>
            <a:gdLst/>
            <a:ahLst/>
            <a:cxnLst/>
            <a:rect r="r" b="b" t="t" l="l"/>
            <a:pathLst>
              <a:path h="11543474" w="5150581">
                <a:moveTo>
                  <a:pt x="0" y="0"/>
                </a:moveTo>
                <a:lnTo>
                  <a:pt x="5150581" y="0"/>
                </a:lnTo>
                <a:lnTo>
                  <a:pt x="5150581" y="11543473"/>
                </a:lnTo>
                <a:lnTo>
                  <a:pt x="0" y="11543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735" t="0" r="-16644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33913" y="-273721"/>
            <a:ext cx="2035416" cy="10834442"/>
            <a:chOff x="0" y="0"/>
            <a:chExt cx="536077" cy="28535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077" cy="2853516"/>
            </a:xfrm>
            <a:custGeom>
              <a:avLst/>
              <a:gdLst/>
              <a:ahLst/>
              <a:cxnLst/>
              <a:rect r="r" b="b" t="t" l="l"/>
              <a:pathLst>
                <a:path h="2853516" w="536077">
                  <a:moveTo>
                    <a:pt x="0" y="0"/>
                  </a:moveTo>
                  <a:lnTo>
                    <a:pt x="536077" y="0"/>
                  </a:lnTo>
                  <a:lnTo>
                    <a:pt x="536077" y="2853516"/>
                  </a:lnTo>
                  <a:lnTo>
                    <a:pt x="0" y="2853516"/>
                  </a:lnTo>
                  <a:close/>
                </a:path>
              </a:pathLst>
            </a:custGeom>
            <a:solidFill>
              <a:srgbClr val="8899A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36077" cy="2901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849165" y="2078454"/>
            <a:ext cx="634488" cy="6130091"/>
            <a:chOff x="0" y="0"/>
            <a:chExt cx="167108" cy="16145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7108" cy="1614510"/>
            </a:xfrm>
            <a:custGeom>
              <a:avLst/>
              <a:gdLst/>
              <a:ahLst/>
              <a:cxnLst/>
              <a:rect r="r" b="b" t="t" l="l"/>
              <a:pathLst>
                <a:path h="1614510" w="167108">
                  <a:moveTo>
                    <a:pt x="0" y="0"/>
                  </a:moveTo>
                  <a:lnTo>
                    <a:pt x="167108" y="0"/>
                  </a:lnTo>
                  <a:lnTo>
                    <a:pt x="167108" y="1614510"/>
                  </a:lnTo>
                  <a:lnTo>
                    <a:pt x="0" y="1614510"/>
                  </a:lnTo>
                  <a:close/>
                </a:path>
              </a:pathLst>
            </a:custGeom>
            <a:solidFill>
              <a:srgbClr val="8899A6">
                <a:alpha val="6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7108" cy="1662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389810" y="226982"/>
            <a:ext cx="6339728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 Results Verification &amp; Evidence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706762" y="0"/>
            <a:ext cx="2683048" cy="1736664"/>
          </a:xfrm>
          <a:custGeom>
            <a:avLst/>
            <a:gdLst/>
            <a:ahLst/>
            <a:cxnLst/>
            <a:rect r="r" b="b" t="t" l="l"/>
            <a:pathLst>
              <a:path h="1736664" w="2683048">
                <a:moveTo>
                  <a:pt x="0" y="0"/>
                </a:moveTo>
                <a:lnTo>
                  <a:pt x="2683048" y="0"/>
                </a:lnTo>
                <a:lnTo>
                  <a:pt x="2683048" y="1736664"/>
                </a:lnTo>
                <a:lnTo>
                  <a:pt x="0" y="1736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048286" y="2011779"/>
            <a:ext cx="3851553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Res</a:t>
            </a:r>
            <a:r>
              <a:rPr lang="en-US" b="true" sz="3099" strike="noStrike" u="none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u</a:t>
            </a:r>
            <a:r>
              <a:rPr lang="en-US" b="true" sz="3099" strike="noStrike" u="none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lts</a:t>
            </a:r>
            <a:r>
              <a:rPr lang="en-US" b="true" sz="3099" strike="noStrike" u="none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</a:t>
            </a:r>
            <a:r>
              <a:rPr lang="en-US" b="true" sz="3099" strike="noStrike" u="none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&amp;</a:t>
            </a:r>
            <a:r>
              <a:rPr lang="en-US" b="true" sz="3099" strike="noStrike" u="none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</a:t>
            </a:r>
            <a:r>
              <a:rPr lang="en-US" b="true" sz="3099" strike="noStrike" u="none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Valid</a:t>
            </a:r>
            <a:r>
              <a:rPr lang="en-US" b="true" sz="3099" strike="noStrike" u="none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a</a:t>
            </a:r>
            <a:r>
              <a:rPr lang="en-US" b="true" sz="3099" strike="noStrike" u="none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tio</a:t>
            </a:r>
            <a:r>
              <a:rPr lang="en-US" b="true" sz="3099" strike="noStrike" u="none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48286" y="2763108"/>
            <a:ext cx="10470713" cy="4181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eal-time Feedback:</a:t>
            </a:r>
          </a:p>
          <a:p>
            <a:pPr algn="just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Live Console Output during execution.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Data Exports (CSV Analysis):</a:t>
            </a:r>
          </a:p>
          <a:p>
            <a:pPr algn="just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CPU: fcfs_result.csv, priority_result.csv </a:t>
            </a:r>
          </a:p>
          <a:p>
            <a:pPr algn="just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Memory:memory_fifo_result.csv,memory_lru_result.csv </a:t>
            </a:r>
          </a:p>
          <a:p>
            <a:pPr algn="just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Visuals: gantt_chart.csv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Version Control:</a:t>
            </a:r>
          </a:p>
          <a:p>
            <a:pPr algn="just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Git History verifying individual team member contributions.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295750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011322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26894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21444" y="-374650"/>
            <a:ext cx="2035416" cy="10834442"/>
            <a:chOff x="0" y="0"/>
            <a:chExt cx="536077" cy="28535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6077" cy="2853516"/>
            </a:xfrm>
            <a:custGeom>
              <a:avLst/>
              <a:gdLst/>
              <a:ahLst/>
              <a:cxnLst/>
              <a:rect r="r" b="b" t="t" l="l"/>
              <a:pathLst>
                <a:path h="2853516" w="536077">
                  <a:moveTo>
                    <a:pt x="0" y="0"/>
                  </a:moveTo>
                  <a:lnTo>
                    <a:pt x="536077" y="0"/>
                  </a:lnTo>
                  <a:lnTo>
                    <a:pt x="536077" y="2853516"/>
                  </a:lnTo>
                  <a:lnTo>
                    <a:pt x="0" y="2853516"/>
                  </a:lnTo>
                  <a:close/>
                </a:path>
              </a:pathLst>
            </a:custGeom>
            <a:solidFill>
              <a:srgbClr val="FFEF6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6077" cy="2901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62037" y="238053"/>
            <a:ext cx="1868162" cy="849165"/>
          </a:xfrm>
          <a:custGeom>
            <a:avLst/>
            <a:gdLst/>
            <a:ahLst/>
            <a:cxnLst/>
            <a:rect r="r" b="b" t="t" l="l"/>
            <a:pathLst>
              <a:path h="849165" w="1868162">
                <a:moveTo>
                  <a:pt x="0" y="0"/>
                </a:moveTo>
                <a:lnTo>
                  <a:pt x="1868163" y="0"/>
                </a:lnTo>
                <a:lnTo>
                  <a:pt x="1868163" y="849165"/>
                </a:lnTo>
                <a:lnTo>
                  <a:pt x="0" y="8491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374650"/>
            <a:ext cx="4833337" cy="10935371"/>
          </a:xfrm>
          <a:custGeom>
            <a:avLst/>
            <a:gdLst/>
            <a:ahLst/>
            <a:cxnLst/>
            <a:rect r="r" b="b" t="t" l="l"/>
            <a:pathLst>
              <a:path h="10935371" w="4833337">
                <a:moveTo>
                  <a:pt x="0" y="0"/>
                </a:moveTo>
                <a:lnTo>
                  <a:pt x="4833337" y="0"/>
                </a:lnTo>
                <a:lnTo>
                  <a:pt x="4833337" y="10935371"/>
                </a:lnTo>
                <a:lnTo>
                  <a:pt x="0" y="10935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0119" t="0" r="-62033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862037" y="2078454"/>
            <a:ext cx="634488" cy="6130091"/>
            <a:chOff x="0" y="0"/>
            <a:chExt cx="167108" cy="16145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108" cy="1614510"/>
            </a:xfrm>
            <a:custGeom>
              <a:avLst/>
              <a:gdLst/>
              <a:ahLst/>
              <a:cxnLst/>
              <a:rect r="r" b="b" t="t" l="l"/>
              <a:pathLst>
                <a:path h="1614510" w="167108">
                  <a:moveTo>
                    <a:pt x="0" y="0"/>
                  </a:moveTo>
                  <a:lnTo>
                    <a:pt x="167108" y="0"/>
                  </a:lnTo>
                  <a:lnTo>
                    <a:pt x="167108" y="1614510"/>
                  </a:lnTo>
                  <a:lnTo>
                    <a:pt x="0" y="1614510"/>
                  </a:lnTo>
                  <a:close/>
                </a:path>
              </a:pathLst>
            </a:custGeom>
            <a:solidFill>
              <a:srgbClr val="FFEF6B">
                <a:alpha val="27843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67108" cy="1662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844500" y="372123"/>
            <a:ext cx="5461837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545454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96119" y="1935579"/>
            <a:ext cx="7978743" cy="569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95"/>
              </a:lnSpc>
            </a:pPr>
            <a:r>
              <a:rPr lang="en-US" b="true" sz="2997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Project Success:</a:t>
            </a:r>
          </a:p>
          <a:p>
            <a:pPr algn="just" marL="647153" indent="-323576" lvl="1">
              <a:lnSpc>
                <a:spcPts val="5095"/>
              </a:lnSpc>
              <a:buFont typeface="Arial"/>
              <a:buChar char="•"/>
            </a:pPr>
            <a:r>
              <a:rPr lang="en-US" b="true" sz="2997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100% of requirements met. </a:t>
            </a:r>
          </a:p>
          <a:p>
            <a:pPr algn="just" marL="647153" indent="-323576" lvl="1">
              <a:lnSpc>
                <a:spcPts val="5095"/>
              </a:lnSpc>
              <a:buFont typeface="Arial"/>
              <a:buChar char="•"/>
            </a:pPr>
            <a:r>
              <a:rPr lang="en-US" b="true" sz="2997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High accuracy(Verifieagainst textbook logic). </a:t>
            </a:r>
          </a:p>
          <a:p>
            <a:pPr algn="just" marL="647153" indent="-323576" lvl="1">
              <a:lnSpc>
                <a:spcPts val="5095"/>
              </a:lnSpc>
              <a:buFont typeface="Arial"/>
              <a:buChar char="•"/>
            </a:pPr>
            <a:r>
              <a:rPr lang="en-US" b="true" sz="2997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Stable performance on Windows.</a:t>
            </a:r>
          </a:p>
          <a:p>
            <a:pPr algn="just">
              <a:lnSpc>
                <a:spcPts val="5095"/>
              </a:lnSpc>
            </a:pPr>
            <a:r>
              <a:rPr lang="en-US" b="true" sz="2997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Key Takeaways:</a:t>
            </a:r>
          </a:p>
          <a:p>
            <a:pPr algn="just" marL="647153" indent="-323576" lvl="1">
              <a:lnSpc>
                <a:spcPts val="5095"/>
              </a:lnSpc>
              <a:buFont typeface="Arial"/>
              <a:buChar char="•"/>
            </a:pPr>
            <a:r>
              <a:rPr lang="en-US" b="true" sz="2997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Deep understanding of OS Algorithms.</a:t>
            </a:r>
          </a:p>
          <a:p>
            <a:pPr algn="just" marL="647153" indent="-323576" lvl="1">
              <a:lnSpc>
                <a:spcPts val="5095"/>
              </a:lnSpc>
              <a:buFont typeface="Arial"/>
              <a:buChar char="•"/>
            </a:pPr>
            <a:r>
              <a:rPr lang="en-US" b="true" sz="2997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Teamwork &amp; Collaboration. </a:t>
            </a:r>
          </a:p>
          <a:p>
            <a:pPr algn="just" marL="647153" indent="-323576" lvl="1">
              <a:lnSpc>
                <a:spcPts val="5095"/>
              </a:lnSpc>
              <a:buFont typeface="Arial"/>
              <a:buChar char="•"/>
            </a:pPr>
            <a:r>
              <a:rPr lang="en-US" b="true" sz="2997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Git Workflow &amp; CSV Data Processing.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295750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11322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726894" y="8725894"/>
            <a:ext cx="532406" cy="532406"/>
          </a:xfrm>
          <a:custGeom>
            <a:avLst/>
            <a:gdLst/>
            <a:ahLst/>
            <a:cxnLst/>
            <a:rect r="r" b="b" t="t" l="l"/>
            <a:pathLst>
              <a:path h="532406" w="532406">
                <a:moveTo>
                  <a:pt x="0" y="0"/>
                </a:moveTo>
                <a:lnTo>
                  <a:pt x="532406" y="0"/>
                </a:lnTo>
                <a:lnTo>
                  <a:pt x="532406" y="532406"/>
                </a:lnTo>
                <a:lnTo>
                  <a:pt x="0" y="532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DAG_6B32HoI</dc:identifier>
  <dcterms:modified xsi:type="dcterms:W3CDTF">2011-08-01T06:04:30Z</dcterms:modified>
  <cp:revision>1</cp:revision>
  <dc:title>Computer Hardware Interior Hardware Units Presentation </dc:title>
</cp:coreProperties>
</file>